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65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3" r:id="rId19"/>
    <p:sldId id="284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82" r:id="rId31"/>
    <p:sldId id="28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06" autoAdjust="0"/>
  </p:normalViewPr>
  <p:slideViewPr>
    <p:cSldViewPr snapToGrid="0">
      <p:cViewPr varScale="1">
        <p:scale>
          <a:sx n="101" d="100"/>
          <a:sy n="101" d="100"/>
        </p:scale>
        <p:origin x="912" y="13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9/2/2024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9/2/2024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811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29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0790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1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717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64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15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6243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4112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8851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23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217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9573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3407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979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582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776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952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845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8477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8898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47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55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102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744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72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69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16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22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un rising over grassy hill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" y="0"/>
            <a:ext cx="12188699" cy="4799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ltGray">
          <a:xfrm>
            <a:off x="-2" y="4754880"/>
            <a:ext cx="12192002" cy="21031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 bwMode="white">
          <a:xfrm>
            <a:off x="-127" y="4724400"/>
            <a:ext cx="12188826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943600"/>
            <a:ext cx="9144002" cy="7620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Alternate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892" y="685800"/>
            <a:ext cx="637032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9/2/2024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731520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2362200"/>
            <a:ext cx="3200400" cy="1993392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7315200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4355592"/>
            <a:ext cx="3200400" cy="16446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/>
          <p:nvPr/>
        </p:nvSpPr>
        <p:spPr bwMode="ltGray">
          <a:xfrm>
            <a:off x="0" y="0"/>
            <a:ext cx="12188826" cy="4572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angle 2"/>
          <p:cNvSpPr/>
          <p:nvPr/>
        </p:nvSpPr>
        <p:spPr bwMode="white">
          <a:xfrm>
            <a:off x="-1" y="4114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lternate 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9/2/2024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432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7D43D-6574-4C7B-808D-C6C12215A4D4}" type="datetimeFigureOut">
              <a:rPr lang="en-US"/>
              <a:t>9/2/2024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CE5F2-81AA-4605-B028-6FBA391056A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707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12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9/2/2024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4212" y="685800"/>
            <a:ext cx="7239001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Rectangle 3"/>
          <p:cNvSpPr/>
          <p:nvPr/>
        </p:nvSpPr>
        <p:spPr bwMode="ltGray">
          <a:xfrm>
            <a:off x="1587" y="6583680"/>
            <a:ext cx="12188826" cy="2743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1120" y="6614494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5"/>
          <p:cNvSpPr/>
          <p:nvPr/>
        </p:nvSpPr>
        <p:spPr bwMode="white">
          <a:xfrm>
            <a:off x="1587" y="65836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2"/>
          </p:nvPr>
        </p:nvSpPr>
        <p:spPr>
          <a:xfrm>
            <a:off x="8875776" y="6614494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/>
                </a:solidFill>
              </a:defRPr>
            </a:lvl1pPr>
          </a:lstStyle>
          <a:p>
            <a:fld id="{9E583DDF-CA54-461A-A486-592D2374C532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0210800" y="6614494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/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61" r:id="rId5"/>
    <p:sldLayoutId id="2147483653" r:id="rId6"/>
    <p:sldLayoutId id="2147483654" r:id="rId7"/>
    <p:sldLayoutId id="2147483655" r:id="rId8"/>
    <p:sldLayoutId id="2147483656" r:id="rId9"/>
    <p:sldLayoutId id="2147483663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2"/>
        </a:buClr>
        <a:buSzPct val="100000"/>
        <a:buFont typeface="Arial" pitchFamily="34" charset="0"/>
        <a:buChar char="▪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00000"/>
        <a:buFont typeface="Arial" pitchFamily="34" charset="0"/>
        <a:buChar char="▪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3.png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 in Action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Author: Eero Hosiaisluoma	Instructor: Zhao Xiaoqi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DE6A5-40F8-ADB4-A273-642C978995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062162" y="447675"/>
            <a:ext cx="3773276" cy="3848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8FE864-EA2C-69CF-10E7-012849F995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5915025" y="291326"/>
            <a:ext cx="4874078" cy="4160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9245E-E835-D58C-7561-534291308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149" y="1552575"/>
            <a:ext cx="3658994" cy="2000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9880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49"/>
            <a:ext cx="11410950" cy="1109658"/>
          </a:xfrm>
        </p:spPr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2.2 Business Model View – 2.2.3 Value Stream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2-2-3-1 Figure 08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6E15D9-1BF7-A510-4C85-3CE10EEC1B1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9274" y="90493"/>
            <a:ext cx="10144125" cy="45598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6EBC9D-5E07-3C5A-55DD-06FC6431A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2175" y="1789613"/>
            <a:ext cx="5857875" cy="2889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44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48325"/>
            <a:ext cx="11410950" cy="960665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2.2.3 Value Stream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09 – Value Stream x Business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5" y="1905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FBC0CD-8EA5-284B-264E-7C257576937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00224" y="219433"/>
            <a:ext cx="9782175" cy="43901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402BA1-D944-5935-824C-DEE8807CF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3062" y="2218824"/>
            <a:ext cx="6531143" cy="2667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828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10: Strategy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5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3BACB2-FD9C-1D64-53C9-C256BE50CD8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63144" y="72296"/>
            <a:ext cx="8721193" cy="4654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18376F-E5C6-C056-FFEE-921B265A8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7794" y="1808207"/>
            <a:ext cx="3704353" cy="28617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877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2.2.4.1 Figure 11: Capability Map View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CADF0D-1E30-202C-6261-29E4D22167A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3437" y="206974"/>
            <a:ext cx="10525126" cy="4326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4D791D-22A2-172E-FE1E-29DE9F75A05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86550" y="2445026"/>
            <a:ext cx="5053861" cy="2088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328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2.2.4.2 Figure 12:</a:t>
            </a:r>
            <a:r>
              <a:rPr lang="zh-CN" altLang="en-US" sz="4800" dirty="0"/>
              <a:t> </a:t>
            </a:r>
            <a:r>
              <a:rPr lang="en-US" sz="4800" dirty="0"/>
              <a:t>Strategy &amp; </a:t>
            </a:r>
            <a:r>
              <a:rPr lang="en-US" altLang="zh-CN" sz="4800" dirty="0"/>
              <a:t>Capability Planning View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3" y="19050"/>
            <a:ext cx="16979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C27847-5297-EC53-BF36-3CF70EABCC1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2056" y="164777"/>
            <a:ext cx="10102724" cy="4521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B9C77E-493B-F9E8-0212-BCD237448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0630" y="2344036"/>
            <a:ext cx="2724150" cy="2532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930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2.2.4.3 Figure 13: Strategy To Capability 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DD7A99-CE3F-5796-34AD-7F6428F660D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2100" y="111413"/>
            <a:ext cx="9067800" cy="4755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C6BC6C-C163-3071-BF10-D4B320B15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498" y="2218322"/>
            <a:ext cx="2445152" cy="3061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47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2.2.4.4 Figure 14: Capability Planning </a:t>
            </a:r>
            <a:r>
              <a:rPr lang="en-US" altLang="zh-CN" sz="4800" dirty="0"/>
              <a:t>View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80C3C0-4116-AFF8-04A9-60651FAE174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3999" y="35276"/>
            <a:ext cx="8953500" cy="4851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96985D-3600-FDB8-F3D3-53BEBC9BB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961" y="2370438"/>
            <a:ext cx="4618214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85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2.2.5 Implementation Roadmap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15: Implementation Roadmap View – Example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B34468-B2AA-FC4A-D184-1D685507F9D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0865" y="19050"/>
            <a:ext cx="9144999" cy="4781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9F497A-50F5-F1EC-0674-FC8DEF4F5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562" y="2056899"/>
            <a:ext cx="5883088" cy="2817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098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2.2.5 Implementation Roadmap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16: Implementation Roadmap View – Example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29AADC-E696-C53E-FC71-BB774DA14D2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9275" y="499"/>
            <a:ext cx="7570830" cy="4885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ADB675-D81A-64AD-E202-0CCF6EEFA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6352" y="2705128"/>
            <a:ext cx="4124325" cy="2197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860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17: Layered View (Overview) – Basic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F1378F-25E3-6ABB-7C75-20642D009F9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0865" y="37010"/>
            <a:ext cx="8947136" cy="4704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9545CF-691D-BA92-29BC-24898FE6C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8949" y="1209674"/>
            <a:ext cx="4366117" cy="3667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248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2E0447-4856-A90D-DEF3-B13ACA2FD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657600"/>
            <a:ext cx="6096000" cy="2990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B9F024-BF97-8359-70A4-4F30AFB52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027" y="242886"/>
            <a:ext cx="4598338" cy="2622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87114F-1E40-EEAF-9F5A-11A80D9D0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" y="242886"/>
            <a:ext cx="4581525" cy="2622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34589E4E-37EE-C8C9-5FB3-39CAFD2F8057}"/>
              </a:ext>
            </a:extLst>
          </p:cNvPr>
          <p:cNvSpPr/>
          <p:nvPr/>
        </p:nvSpPr>
        <p:spPr>
          <a:xfrm>
            <a:off x="4238625" y="2924175"/>
            <a:ext cx="962025" cy="55245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32792F17-CCDD-B91A-59FA-3F346685DAF1}"/>
              </a:ext>
            </a:extLst>
          </p:cNvPr>
          <p:cNvSpPr/>
          <p:nvPr/>
        </p:nvSpPr>
        <p:spPr>
          <a:xfrm>
            <a:off x="6991352" y="2924175"/>
            <a:ext cx="962025" cy="55245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31FA09-F3CA-7964-17DF-1A3972C2E157}"/>
              </a:ext>
            </a:extLst>
          </p:cNvPr>
          <p:cNvSpPr txBox="1"/>
          <p:nvPr/>
        </p:nvSpPr>
        <p:spPr>
          <a:xfrm>
            <a:off x="916635" y="2865697"/>
            <a:ext cx="2619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masis MT Pro Black" panose="02040A04050005020304" pitchFamily="18" charset="0"/>
              </a:rPr>
              <a:t>ArchiSurance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F5190A-47A9-7E03-5293-C215FDEE298D}"/>
              </a:ext>
            </a:extLst>
          </p:cNvPr>
          <p:cNvSpPr txBox="1"/>
          <p:nvPr/>
        </p:nvSpPr>
        <p:spPr>
          <a:xfrm>
            <a:off x="9064503" y="2865697"/>
            <a:ext cx="2210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masis MT Pro Black" panose="02040A04050005020304" pitchFamily="18" charset="0"/>
              </a:rPr>
              <a:t>ArchiMetal</a:t>
            </a:r>
          </a:p>
        </p:txBody>
      </p:sp>
      <p:sp>
        <p:nvSpPr>
          <p:cNvPr id="12" name="Explosion: 8 Points 11">
            <a:extLst>
              <a:ext uri="{FF2B5EF4-FFF2-40B4-BE49-F238E27FC236}">
                <a16:creationId xmlns:a16="http://schemas.microsoft.com/office/drawing/2014/main" id="{514183BC-CAAB-E4EC-85BE-22073ACB39A7}"/>
              </a:ext>
            </a:extLst>
          </p:cNvPr>
          <p:cNvSpPr/>
          <p:nvPr/>
        </p:nvSpPr>
        <p:spPr>
          <a:xfrm>
            <a:off x="1981200" y="4199215"/>
            <a:ext cx="1676400" cy="1776414"/>
          </a:xfrm>
          <a:prstGeom prst="irregularSeal1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169691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2.3.1 Business- and Application Layers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18: Layered View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728EB3-B32F-177E-2C53-794DCC0315C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1914" y="77051"/>
            <a:ext cx="9734550" cy="4586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7436E6-1C7F-25BF-76C2-EC79055652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9270" y="1876425"/>
            <a:ext cx="5190780" cy="3000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761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2.3.2 Business Layer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19: Layered View – Business Layer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9BCA04-5FB2-3413-B410-94FF52A918E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0865" y="104464"/>
            <a:ext cx="9147160" cy="4781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2E43E4-15D3-09E8-66A8-3E08EEA74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2665" y="1689686"/>
            <a:ext cx="2855603" cy="3282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179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2.3.3 Customer Service Journey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20: Customer Service Journey -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5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53C90C-FA56-5B95-FF84-D64E446C0E6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15255" y="19050"/>
            <a:ext cx="8448062" cy="4714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8179DD-9929-30B8-4975-633F7A47BD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12" y="1971675"/>
            <a:ext cx="4426960" cy="2914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2466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2.3.3 Customer Service Journey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21: Layered View – Sample for CSJ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4" y="19050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7A4C11-D4B6-9911-683F-12F1FF36DDA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0864" y="19050"/>
            <a:ext cx="9290036" cy="485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68E4F0-265B-FEDC-A0BF-8FDB01EE0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250" y="2069051"/>
            <a:ext cx="5486399" cy="2719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4128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2.3.4 </a:t>
            </a:r>
            <a:r>
              <a:rPr lang="en-US" sz="4800" dirty="0" err="1"/>
              <a:t>Swimline</a:t>
            </a:r>
            <a:r>
              <a:rPr lang="en-US" sz="4800" dirty="0"/>
              <a:t> Process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22: </a:t>
            </a:r>
            <a:r>
              <a:rPr lang="en-US" sz="4800" dirty="0" err="1"/>
              <a:t>Swimline</a:t>
            </a:r>
            <a:r>
              <a:rPr lang="en-US" sz="4800" dirty="0"/>
              <a:t> Process View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2963" y="19050"/>
            <a:ext cx="16979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D2CE55-5A4E-8E0E-5E0D-CEC39B4687F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7753" y="19050"/>
            <a:ext cx="9639300" cy="4738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218CF-A12D-56B8-6A6E-DC8702A8D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765" y="2248298"/>
            <a:ext cx="4821682" cy="2602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0290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2.3.5 Service Design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23: Service Design View – Design Pattern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70589" y="66675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EA2417-D906-C642-454E-F5D7A19CA8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9224" y="110874"/>
            <a:ext cx="8753475" cy="4598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DCA354-52A0-E96E-F7BC-D28C6DB23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4325" y="2472035"/>
            <a:ext cx="4137230" cy="2404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3354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2.3.5 Service Design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24: Service Design View – Design Pattern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70589" y="66675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4CEF2E-2C85-78B7-B9D2-61F5A3009D4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47824" y="59178"/>
            <a:ext cx="9020177" cy="4734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898016-8F7E-6598-99B5-1D87365AEE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5032" y="2676524"/>
            <a:ext cx="3147019" cy="2867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6997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2.3.6 Service Blueprint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25: Service Blueprint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70589" y="66675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0E3511-D4C6-901E-D4CE-48A906433F4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9288" y="16620"/>
            <a:ext cx="7715137" cy="4707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617588-1D0C-C971-B5C1-8BA2FF826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7250" y="642085"/>
            <a:ext cx="3627878" cy="3577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6872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2.3 Layered View – 2.3.6 Service Blueprint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26: Service Blueprint as a Layered 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70589" y="66675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C35795-D869-A403-138F-00258479859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5325" y="438150"/>
            <a:ext cx="7711652" cy="4233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33C49C-BEC0-CC86-91DF-112687270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861" y="66675"/>
            <a:ext cx="5543550" cy="2696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5949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2.4 Interaction View – 2.4.1 Actor Interaction View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27: Actor Interaction (Co-operation) View – Design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70589" y="66675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027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725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5B776B-C677-3CE4-0794-D3B288D7A57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06096" y="-5836"/>
            <a:ext cx="9144002" cy="4752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F458B0-CC13-6B16-C3EF-644E8CBEA3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3100" y="1752600"/>
            <a:ext cx="6076950" cy="2600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4654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1.1 Purpose and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7"/>
            <a:ext cx="2803480" cy="28590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2E7A02-58FF-16CD-7E97-8AE745D198B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3480" y="507831"/>
            <a:ext cx="9227419" cy="4031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F3A346-5683-A818-422A-BA4501FAB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9367" y="1179527"/>
            <a:ext cx="3356008" cy="2116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932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8FE864-EA2C-69CF-10E7-012849F995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5915025" y="786626"/>
            <a:ext cx="4874078" cy="4160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0729BB-6F50-F9E0-DFE2-AC8DF3666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577076"/>
            <a:ext cx="4961065" cy="49610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003CB0-F1AD-CA52-D725-B32AF67CB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17380">
            <a:off x="1964871" y="1385887"/>
            <a:ext cx="2626859" cy="2043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TopUp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3476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73D9B1-0925-F334-579D-E1B4F4009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895" y="695325"/>
            <a:ext cx="5162812" cy="5067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003CB0-F1AD-CA52-D725-B32AF67CB75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19651" y="1826529"/>
            <a:ext cx="1803144" cy="1402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8FE864-EA2C-69CF-10E7-012849F9959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5000"/>
          </a:blip>
          <a:stretch>
            <a:fillRect/>
          </a:stretch>
        </p:blipFill>
        <p:spPr>
          <a:xfrm>
            <a:off x="5675271" y="216871"/>
            <a:ext cx="2273753" cy="1757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5C9E13-D493-D823-0F0F-74A1F42681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6798" y="933894"/>
            <a:ext cx="3263028" cy="1785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477BD6-3761-A635-13F3-5503852457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5605" y="2644923"/>
            <a:ext cx="3495675" cy="14269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705F35-480B-B6A5-26E1-E792F324C8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1175" y="3863799"/>
            <a:ext cx="3938587" cy="2298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4582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9DBC28-ED48-88AF-FE34-AF1867560BC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35507" y="55345"/>
            <a:ext cx="9547536" cy="4401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7F3BFF-42A1-7BAB-C220-87443CDB4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8175" y="1232987"/>
            <a:ext cx="3794721" cy="3411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79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690F5D-5414-F68C-506B-7C68FA7AD45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1650" y="186485"/>
            <a:ext cx="10191750" cy="4042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7530F3-D435-AC16-E57B-05266C440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196" y="1281113"/>
            <a:ext cx="4754884" cy="3833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64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1" y="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CA2617-A24F-4D3C-1AE1-A52F4012701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2413" y="533946"/>
            <a:ext cx="10277475" cy="40487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C53E75-1A2E-86F8-A9C4-D99BFCDD7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9050" y="1829553"/>
            <a:ext cx="4381500" cy="335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35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0000" lnSpcReduction="20000"/>
          </a:bodyPr>
          <a:lstStyle/>
          <a:p>
            <a:r>
              <a:rPr lang="en-US" sz="4800" dirty="0"/>
              <a:t>2.2 Business Model View – 2.2.1 BMC Figure 05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9526" y="9525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7FE0DC-FF15-340C-1A70-A7731724BA7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7849" y="152400"/>
            <a:ext cx="9991725" cy="44411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CA72D2-64D0-0DB7-A125-36883FA0F5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6604" y="1743075"/>
            <a:ext cx="4792970" cy="3371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834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0000" lnSpcReduction="20000"/>
          </a:bodyPr>
          <a:lstStyle/>
          <a:p>
            <a:r>
              <a:rPr lang="en-US" sz="4800" dirty="0"/>
              <a:t>2.2 Business Model View – 2.2.2 SWOT Figure 06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952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74696B-0295-065A-6BDA-47D77C6C589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1631" y="63131"/>
            <a:ext cx="9856493" cy="46146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C1B6D9-D682-ED7D-6C94-D4CC4FD1B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5824" y="1476375"/>
            <a:ext cx="4213776" cy="3039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205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762000"/>
          </a:xfrm>
        </p:spPr>
        <p:txBody>
          <a:bodyPr anchor="ctr">
            <a:normAutofit fontScale="62500" lnSpcReduction="20000"/>
          </a:bodyPr>
          <a:lstStyle/>
          <a:p>
            <a:r>
              <a:rPr lang="en-US" sz="4800" dirty="0"/>
              <a:t>2.2 Business Model View – 2.2.3 Value Stream </a:t>
            </a:r>
          </a:p>
          <a:p>
            <a:r>
              <a:rPr lang="en-US" sz="4800" dirty="0"/>
              <a:t>Figure 07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D46204-3471-6CB5-60B0-C5B056DA739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1526" y="34976"/>
            <a:ext cx="8880799" cy="45771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C3BAA7-ECA9-BC84-4799-6ECF5D341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85562"/>
            <a:ext cx="5958926" cy="2619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99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nded Design Blue 16x9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084.potx" id="{22E7A37F-2161-4E4B-A340-BF7CA314E3E5}" vid="{F2416EA9-E215-4704-9EB2-B7658E7031A3}"/>
    </a:ext>
  </a:extLst>
</a:theme>
</file>

<file path=ppt/theme/theme2.xml><?xml version="1.0" encoding="utf-8"?>
<a:theme xmlns:a="http://schemas.openxmlformats.org/drawingml/2006/main" name="Office Theme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 banded nature presentation with mountain sunrise photo (widescreen)</Template>
  <TotalTime>11347</TotalTime>
  <Words>520</Words>
  <Application>Microsoft Office PowerPoint</Application>
  <PresentationFormat>Widescreen</PresentationFormat>
  <Paragraphs>136</Paragraphs>
  <Slides>31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Algerian</vt:lpstr>
      <vt:lpstr>Amasis MT Pro Black</vt:lpstr>
      <vt:lpstr>Arial</vt:lpstr>
      <vt:lpstr>Corbel</vt:lpstr>
      <vt:lpstr>Euphemia</vt:lpstr>
      <vt:lpstr>Banded Design Blue 16x9</vt:lpstr>
      <vt:lpstr>ArchiMate Cookbook in Action</vt:lpstr>
      <vt:lpstr>PowerPoint Presentation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Zhao Xiaoqi</dc:creator>
  <cp:lastModifiedBy>Zhao Xiaoqi</cp:lastModifiedBy>
  <cp:revision>70</cp:revision>
  <dcterms:created xsi:type="dcterms:W3CDTF">2024-08-14T01:35:17Z</dcterms:created>
  <dcterms:modified xsi:type="dcterms:W3CDTF">2024-09-02T09:37:05Z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2024-08-14T01:37:10Z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29b36e32-933c-4b69-8bc3-4151765a3958</vt:lpwstr>
  </property>
  <property fmtid="{D5CDD505-2E9C-101B-9397-08002B2CF9AE}" pid="8" name="MSIP_Label_19540963-e559-4020-8a90-fe8a502c2801_ContentBits">
    <vt:lpwstr>0</vt:lpwstr>
  </property>
</Properties>
</file>